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7" r:id="rId81"/>
    <p:sldId id="372" r:id="rId82"/>
    <p:sldId id="351" r:id="rId83"/>
    <p:sldId id="354" r:id="rId84"/>
    <p:sldId id="353" r:id="rId85"/>
    <p:sldId id="310" r:id="rId86"/>
    <p:sldId id="355" r:id="rId87"/>
    <p:sldId id="387" r:id="rId88"/>
    <p:sldId id="356" r:id="rId89"/>
    <p:sldId id="389" r:id="rId90"/>
    <p:sldId id="366" r:id="rId91"/>
    <p:sldId id="391" r:id="rId92"/>
    <p:sldId id="390" r:id="rId93"/>
    <p:sldId id="373"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p:scale>
          <a:sx n="70" d="100"/>
          <a:sy n="70" d="100"/>
        </p:scale>
        <p:origin x="714"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10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10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25-Jul-20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25-Jul-20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25-Jul-20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25-Jul-20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25-Jul-20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25-Jul-20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25-Jul-20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25-Jul-20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25-Jul-20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25-Jul-20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25-Jul-20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25-Jul-20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25-Jul-20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7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a:t>
            </a:r>
            <a:r>
              <a:rPr lang="en-US" dirty="0" smtClean="0">
                <a:latin typeface="Times New Roman" panose="02020603050405020304" pitchFamily="18" charset="0"/>
                <a:cs typeface="Times New Roman" panose="02020603050405020304" pitchFamily="18" charset="0"/>
              </a:rPr>
              <a:t>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a:t>
                </a:r>
                <a:r>
                  <a:rPr lang="en-US" dirty="0" smtClean="0">
                    <a:latin typeface="Times New Roman" panose="02020603050405020304" pitchFamily="18" charset="0"/>
                    <a:cs typeface="Times New Roman" panose="02020603050405020304" pitchFamily="18" charset="0"/>
                  </a:rPr>
                  <a:t>,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a:t>
                </a:r>
                <a:r>
                  <a:rPr lang="en-US" dirty="0" smtClean="0">
                    <a:latin typeface="Times New Roman" panose="02020603050405020304" pitchFamily="18" charset="0"/>
                    <a:cs typeface="Times New Roman" panose="02020603050405020304" pitchFamily="18" charset="0"/>
                  </a:rPr>
                  <a:t>,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a:t>
                </a:r>
                <a:r>
                  <a:rPr lang="en-US" dirty="0" smtClean="0">
                    <a:latin typeface="Times New Roman" panose="02020603050405020304" pitchFamily="18" charset="0"/>
                    <a:cs typeface="Times New Roman" panose="02020603050405020304" pitchFamily="18" charset="0"/>
                  </a:rPr>
                  <a:t>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a:t>
                </a:r>
                <a:r>
                  <a:rPr lang="en-US" dirty="0" smtClean="0">
                    <a:latin typeface="Times New Roman" pitchFamily="18" charset="0"/>
                    <a:cs typeface="Times New Roman" pitchFamily="18" charset="0"/>
                  </a:rPr>
                  <a:t>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100-600 MHz) </a:t>
                </a:r>
                <a:r>
                  <a:rPr lang="en-US" dirty="0" smtClean="0">
                    <a:latin typeface="Times New Roman" pitchFamily="18" charset="0"/>
                    <a:cs typeface="Times New Roman" pitchFamily="18" charset="0"/>
                  </a:rPr>
                  <a:t>low voltage/ power, small length (3 m i.e. </a:t>
                </a:r>
                <a:r>
                  <a:rPr lang="en-US" dirty="0" smtClean="0">
                    <a:latin typeface="Times New Roman" pitchFamily="18" charset="0"/>
                    <a:cs typeface="Times New Roman" pitchFamily="18" charset="0"/>
                  </a:rPr>
                  <a:t>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100 </a:t>
                </a:r>
                <a:r>
                  <a:rPr lang="en-US" dirty="0" smtClean="0">
                    <a:latin typeface="Times New Roman" pitchFamily="18" charset="0"/>
                    <a:cs typeface="Times New Roman" pitchFamily="18" charset="0"/>
                  </a:rPr>
                  <a:t>MHz) </a:t>
                </a:r>
                <a:r>
                  <a:rPr lang="en-US" dirty="0" smtClean="0">
                    <a:latin typeface="Times New Roman" pitchFamily="18" charset="0"/>
                    <a:cs typeface="Times New Roman" pitchFamily="18" charset="0"/>
                  </a:rPr>
                  <a:t>nonlinear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a:t>
                </a:r>
                <a:r>
                  <a:rPr lang="en-US" dirty="0" smtClean="0">
                    <a:latin typeface="Times New Roman" pitchFamily="18" charset="0"/>
                    <a:cs typeface="Times New Roman" pitchFamily="18" charset="0"/>
                  </a:rPr>
                  <a:t>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6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3"/>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1431"/>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1052" y="2220337"/>
            <a:ext cx="5052886" cy="2756612"/>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Rectangle 2"/>
              <p:cNvSpPr/>
              <p:nvPr/>
            </p:nvSpPr>
            <p:spPr>
              <a:xfrm>
                <a:off x="685800" y="1849438"/>
                <a:ext cx="5410200" cy="4875309"/>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m:rPr>
                              <m:sty m:val="p"/>
                            </m:rPr>
                            <a:rPr lang="en-US" b="0" i="0" smtClean="0">
                              <a:latin typeface="Cambria Math"/>
                            </a:rPr>
                            <m:t>n</m:t>
                          </m:r>
                        </m:sub>
                      </m:sSub>
                      <m:r>
                        <a:rPr lang="en-US" b="0" i="0" smtClean="0">
                          <a:latin typeface="Cambria Math"/>
                        </a:rPr>
                        <m:t>=1</m:t>
                      </m:r>
                      <m:r>
                        <a:rPr lang="en-US" b="0" i="0" smtClean="0">
                          <a:latin typeface="Cambria Math" panose="02040503050406030204" pitchFamily="18" charset="0"/>
                        </a:rPr>
                        <m:t>50</m:t>
                      </m:r>
                      <m:r>
                        <m:rPr>
                          <m:sty m:val="p"/>
                        </m:rPr>
                        <a:rPr lang="en-US" b="0" i="0" smtClean="0">
                          <a:latin typeface="Cambria Math" panose="02040503050406030204" pitchFamily="18" charset="0"/>
                        </a:rPr>
                        <m:t>kHz</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T=42.7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a:t>
                </a:r>
                <a:r>
                  <a:rPr lang="en-US" b="0" dirty="0" smtClean="0">
                    <a:latin typeface="Times New Roman" panose="02020603050405020304" pitchFamily="18" charset="0"/>
                  </a:rPr>
                  <a:t>512 </a:t>
                </a:r>
                <a:r>
                  <a:rPr lang="en-US" b="0" dirty="0" smtClean="0">
                    <a:latin typeface="Times New Roman" panose="02020603050405020304" pitchFamily="18" charset="0"/>
                  </a:rPr>
                  <a:t>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685800" y="1849438"/>
                <a:ext cx="5410200" cy="4875309"/>
              </a:xfrm>
              <a:prstGeom prst="rect">
                <a:avLst/>
              </a:prstGeom>
              <a:blipFill>
                <a:blip r:embed="rId3"/>
                <a:stretch>
                  <a:fillRect l="-1015" t="-625"/>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sp>
        <p:nvSpPr>
          <p:cNvPr id="3" name="TextBox 2"/>
          <p:cNvSpPr txBox="1"/>
          <p:nvPr/>
        </p:nvSpPr>
        <p:spPr>
          <a:xfrm>
            <a:off x="838200" y="2392303"/>
            <a:ext cx="4804954"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A small </a:t>
            </a:r>
            <a:r>
              <a:rPr lang="en-US" sz="2800" dirty="0" smtClean="0">
                <a:latin typeface="Times New Roman" panose="02020603050405020304" pitchFamily="18" charset="0"/>
                <a:cs typeface="Times New Roman" panose="02020603050405020304" pitchFamily="18" charset="0"/>
              </a:rPr>
              <a:t>duration Gaussian </a:t>
            </a:r>
            <a:r>
              <a:rPr lang="en-US" sz="2800" dirty="0" smtClean="0">
                <a:latin typeface="Times New Roman" panose="02020603050405020304" pitchFamily="18" charset="0"/>
                <a:cs typeface="Times New Roman" panose="02020603050405020304" pitchFamily="18" charset="0"/>
              </a:rPr>
              <a:t>soft electric current pulse was applied in the primary winding. The Fourier Transform of the transverse Magnetic Field is shown below for the range of </a:t>
            </a:r>
            <a:r>
              <a:rPr lang="en-US" sz="2800" dirty="0" smtClean="0">
                <a:latin typeface="Times New Roman" panose="02020603050405020304" pitchFamily="18" charset="0"/>
                <a:cs typeface="Times New Roman" panose="02020603050405020304" pitchFamily="18" charset="0"/>
              </a:rPr>
              <a:t>100 – 600 MHz</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973850" y="2372420"/>
            <a:ext cx="5273500" cy="3182813"/>
          </a:xfrm>
          <a:prstGeom prst="rect">
            <a:avLst/>
          </a:prstGeom>
          <a:ln>
            <a:solidFill>
              <a:schemeClr val="tx1"/>
            </a:solidFill>
          </a:ln>
        </p:spPr>
      </p:pic>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mc:Choice xmlns:a14="http://schemas.microsoft.com/office/drawing/2010/main" Requires="a14">
          <p:sp>
            <p:nvSpPr>
              <p:cNvPr id="9" name="Rectangle 8"/>
              <p:cNvSpPr/>
              <p:nvPr/>
            </p:nvSpPr>
            <p:spPr>
              <a:xfrm>
                <a:off x="838200" y="1932007"/>
                <a:ext cx="11023600" cy="1277209"/>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a:t>
                </a:r>
                <a:r>
                  <a:rPr lang="en-US" dirty="0" smtClean="0">
                    <a:latin typeface="Cambria Math" panose="02040503050406030204" pitchFamily="18" charset="0"/>
                  </a:rPr>
                  <a:t>was calculated by the following relation:</a:t>
                </a:r>
              </a:p>
              <a:p>
                <a:pPr marL="285750" indent="-285750">
                  <a:buFont typeface="Arial" pitchFamily="34" charset="0"/>
                  <a:buChar char="•"/>
                </a:pPr>
                <a:endParaRPr lang="en-US"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838200" y="1932007"/>
                <a:ext cx="11023600" cy="1277209"/>
              </a:xfrm>
              <a:prstGeom prst="rect">
                <a:avLst/>
              </a:prstGeom>
              <a:blipFill>
                <a:blip r:embed="rId2"/>
                <a:stretch>
                  <a:fillRect l="-387" t="-334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33170" y="3246414"/>
            <a:ext cx="5273500" cy="3182813"/>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6080300" y="3246415"/>
            <a:ext cx="5273500" cy="3182813"/>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mc:Choice xmlns:a14="http://schemas.microsoft.com/office/drawing/2010/main" Requires="a14">
          <p:sp>
            <p:nvSpPr>
              <p:cNvPr id="6" name="Rectangle 5"/>
              <p:cNvSpPr/>
              <p:nvPr/>
            </p:nvSpPr>
            <p:spPr>
              <a:xfrm>
                <a:off x="381000" y="2247102"/>
                <a:ext cx="6242050" cy="2326342"/>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p:sp>
            <p:nvSpPr>
              <p:cNvPr id="6" name="Rectangle 5"/>
              <p:cNvSpPr>
                <a:spLocks noRot="1" noChangeAspect="1" noMove="1" noResize="1" noEditPoints="1" noAdjustHandles="1" noChangeArrowheads="1" noChangeShapeType="1" noTextEdit="1"/>
              </p:cNvSpPr>
              <p:nvPr/>
            </p:nvSpPr>
            <p:spPr>
              <a:xfrm>
                <a:off x="381000" y="2247102"/>
                <a:ext cx="6242050" cy="2326342"/>
              </a:xfrm>
              <a:prstGeom prst="rect">
                <a:avLst/>
              </a:prstGeom>
              <a:blipFill>
                <a:blip r:embed="rId2"/>
                <a:stretch>
                  <a:fillRect l="-1369" t="-2100" r="-1466" b="-5249"/>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623050" y="2251518"/>
            <a:ext cx="5273500" cy="3182813"/>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mc:AlternateContent xmlns:mc="http://schemas.openxmlformats.org/markup-compatibility/2006">
        <mc:Choice xmlns:a14="http://schemas.microsoft.com/office/drawing/2010/main" Requires="a14">
          <p:sp>
            <p:nvSpPr>
              <p:cNvPr id="7" name="TextBox 6"/>
              <p:cNvSpPr txBox="1"/>
              <p:nvPr/>
            </p:nvSpPr>
            <p:spPr>
              <a:xfrm>
                <a:off x="597891" y="1373555"/>
                <a:ext cx="10298709" cy="1778500"/>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a:t>
                </a:r>
                <a:r>
                  <a:rPr lang="en-US" sz="2400" b="0" dirty="0" smtClean="0">
                    <a:latin typeface="Cambria Math"/>
                  </a:rPr>
                  <a:t>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97891" y="1373555"/>
                <a:ext cx="10298709" cy="1778500"/>
              </a:xfrm>
              <a:prstGeom prst="rect">
                <a:avLst/>
              </a:prstGeom>
              <a:blipFill>
                <a:blip r:embed="rId2"/>
                <a:stretch>
                  <a:fillRect l="-769" t="-2740"/>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97891" y="3356099"/>
            <a:ext cx="5273500" cy="3182813"/>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6280828" y="3356098"/>
            <a:ext cx="5273500" cy="3182813"/>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79</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TextBox 7"/>
              <p:cNvSpPr txBox="1"/>
              <p:nvPr/>
            </p:nvSpPr>
            <p:spPr>
              <a:xfrm>
                <a:off x="579846" y="1707844"/>
                <a:ext cx="10697754" cy="1282980"/>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a:t>
                </a:r>
                <a:r>
                  <a:rPr lang="en-US" sz="2400" b="0" i="0" dirty="0" smtClean="0">
                    <a:latin typeface="Cambria Math"/>
                  </a:rPr>
                  <a:t>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579846" y="1707844"/>
                <a:ext cx="10697754" cy="1282980"/>
              </a:xfrm>
              <a:prstGeom prst="rect">
                <a:avLst/>
              </a:prstGeom>
              <a:blipFill>
                <a:blip r:embed="rId2"/>
                <a:stretch>
                  <a:fillRect l="-741" t="-379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467855" y="3356099"/>
            <a:ext cx="5273500" cy="3182813"/>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6264370" y="3356098"/>
            <a:ext cx="5228038" cy="3182813"/>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81</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82</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83</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11979" y="2364098"/>
            <a:ext cx="5452174" cy="3122301"/>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a:t>
            </a:r>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t>
            </a:r>
            <a:r>
              <a:rPr lang="en-US" dirty="0" smtClean="0">
                <a:latin typeface="Times New Roman" panose="02020603050405020304" pitchFamily="18" charset="0"/>
                <a:cs typeface="Times New Roman" pitchFamily="18" charset="0"/>
              </a:rPr>
              <a:t>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t>
            </a:r>
            <a:r>
              <a:rPr lang="en-US" dirty="0">
                <a:latin typeface="Times New Roman" panose="02020603050405020304" pitchFamily="18" charset="0"/>
                <a:cs typeface="Times New Roman" pitchFamily="18" charset="0"/>
              </a:rPr>
              <a:t>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t>
            </a:r>
            <a:r>
              <a:rPr lang="en-US" dirty="0">
                <a:latin typeface="Times New Roman" panose="02020603050405020304" pitchFamily="18" charset="0"/>
                <a:cs typeface="Times New Roman" pitchFamily="18" charset="0"/>
              </a:rPr>
              <a:t>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a:latin typeface="Times New Roman" pitchFamily="18" charset="0"/>
                <a:cs typeface="Times New Roman" pitchFamily="18" charset="0"/>
              </a:rPr>
              <a:t>m </a:t>
            </a:r>
            <a:r>
              <a:rPr lang="en-US" dirty="0" smtClean="0">
                <a:latin typeface="Times New Roman" pitchFamily="18" charset="0"/>
                <a:cs typeface="Times New Roman" pitchFamily="18" charset="0"/>
              </a:rPr>
              <a:t>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a:t>
            </a:r>
            <a:r>
              <a:rPr lang="en-US" dirty="0" smtClean="0">
                <a:latin typeface="Times New Roman" pitchFamily="18" charset="0"/>
                <a:cs typeface="Times New Roman" pitchFamily="18" charset="0"/>
              </a:rPr>
              <a:t>100 </a:t>
            </a:r>
            <a:r>
              <a:rPr lang="en-US" dirty="0" smtClean="0">
                <a:latin typeface="Times New Roman" pitchFamily="18" charset="0"/>
                <a:cs typeface="Times New Roman" pitchFamily="18" charset="0"/>
              </a:rPr>
              <a:t>MHz)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542393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4112</TotalTime>
  <Words>4553</Words>
  <Application>Microsoft Office PowerPoint</Application>
  <PresentationFormat>Widescreen</PresentationFormat>
  <Paragraphs>743</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Pulse Transformer Insertion Loss</vt:lpstr>
      <vt:lpstr>4.2. Limitations of MEEP simulator</vt:lpstr>
      <vt:lpstr>5. Conclusion</vt:lpstr>
      <vt:lpstr>5. Conclusion</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1123</cp:revision>
  <dcterms:created xsi:type="dcterms:W3CDTF">2019-10-08T20:14:06Z</dcterms:created>
  <dcterms:modified xsi:type="dcterms:W3CDTF">2020-07-25T14:19:22Z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